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sldIdLst>
    <p:sldId id="263" r:id="rId5"/>
    <p:sldId id="278" r:id="rId6"/>
    <p:sldId id="264" r:id="rId7"/>
    <p:sldId id="265" r:id="rId8"/>
    <p:sldId id="266" r:id="rId9"/>
    <p:sldId id="270" r:id="rId10"/>
    <p:sldId id="291" r:id="rId11"/>
    <p:sldId id="292" r:id="rId12"/>
    <p:sldId id="294" r:id="rId13"/>
    <p:sldId id="293" r:id="rId14"/>
    <p:sldId id="269" r:id="rId15"/>
    <p:sldId id="272" r:id="rId16"/>
    <p:sldId id="273" r:id="rId17"/>
    <p:sldId id="274" r:id="rId18"/>
    <p:sldId id="295" r:id="rId19"/>
    <p:sldId id="267" r:id="rId20"/>
    <p:sldId id="275" r:id="rId21"/>
    <p:sldId id="276" r:id="rId22"/>
    <p:sldId id="277" r:id="rId23"/>
    <p:sldId id="279" r:id="rId24"/>
    <p:sldId id="288" r:id="rId25"/>
    <p:sldId id="289" r:id="rId26"/>
    <p:sldId id="268" r:id="rId27"/>
    <p:sldId id="283" r:id="rId28"/>
    <p:sldId id="284" r:id="rId29"/>
    <p:sldId id="285" r:id="rId30"/>
    <p:sldId id="286" r:id="rId31"/>
    <p:sldId id="257" r:id="rId32"/>
    <p:sldId id="256" r:id="rId33"/>
    <p:sldId id="258" r:id="rId34"/>
    <p:sldId id="261" r:id="rId35"/>
    <p:sldId id="290" r:id="rId36"/>
    <p:sldId id="280" r:id="rId37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7C8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303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A9C36131-2FB9-4A0D-B37C-7FF3CC1C9EC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6A04E032-FE5E-47D6-9B58-0F0C558B497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D64A776D-3099-46FC-A405-F2B900ACB7F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987DAF8A-41A4-4339-85F4-8F7BAB68BA1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41990" name="Rectangle 6">
            <a:extLst>
              <a:ext uri="{FF2B5EF4-FFF2-40B4-BE49-F238E27FC236}">
                <a16:creationId xmlns:a16="http://schemas.microsoft.com/office/drawing/2014/main" id="{9C2AD4A2-788C-4098-B427-7B7448D5F03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91" name="Rectangle 7">
            <a:extLst>
              <a:ext uri="{FF2B5EF4-FFF2-40B4-BE49-F238E27FC236}">
                <a16:creationId xmlns:a16="http://schemas.microsoft.com/office/drawing/2014/main" id="{33C95608-A52C-48D4-96AD-12C3878059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F142B9F-EB02-4567-A24C-3AACACBA87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C8EC472F-04CD-4AF8-9008-2A23C6C938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C6BEE59-2DD5-4FCA-A7D4-E222A1F85612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0110F594-F2C9-474C-96D0-B8CC9A7E4F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DAF58198-D908-4C76-B8CC-74AE3A8D7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BE50AE61-68C4-4055-B034-8CBC432A7D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2E9487F-B3F1-4206-A8E1-8B3BE749E49E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BC7D75AD-3BFE-47FA-8FC3-E58882758F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E438D639-C572-4F3F-8758-2804BCA337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50E2A1B2-34E3-4C38-94ED-F9A4E4C199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30C98BB-2DEF-4705-B6CC-2DFA87B2D95F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E696306C-CDE8-4EBA-9A6A-8589C8F0C3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723C7E15-2BE8-49A1-8BEE-D18D2245AD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1FD80287-B930-4E04-A194-335D9251A2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3B3E56E-F5F0-42FE-BF9E-ED004B29205B}" type="slidenum">
              <a:rPr lang="en-US" altLang="en-US" smtClean="0"/>
              <a:pPr/>
              <a:t>17</a:t>
            </a:fld>
            <a:endParaRPr lang="en-US" altLang="en-US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CFE16B48-A1D1-4666-A818-C31101D4C9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98AA9807-10CD-480D-B35A-CFA0B5CBA0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A96EF108-8DE6-4CEF-AF25-82395BE37A5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F123648-43A4-421B-AD73-EE04EB41B42A}" type="slidenum">
              <a:rPr lang="en-US" altLang="en-US" smtClean="0"/>
              <a:pPr/>
              <a:t>18</a:t>
            </a:fld>
            <a:endParaRPr lang="en-US" altLang="en-US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0FBB4698-94E0-4A09-A254-85D9AA3A1F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E00F0C5B-014E-4658-8231-2C0A022956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2236A7C2-250A-4F73-87E0-AEC266098D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5497F63-75A7-42EB-94D9-C11252B10284}" type="slidenum">
              <a:rPr lang="en-US" altLang="en-US" smtClean="0"/>
              <a:pPr/>
              <a:t>19</a:t>
            </a:fld>
            <a:endParaRPr lang="en-US" altLang="en-US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B455D834-15D3-4478-97AC-9EF6CBC0E9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61644D58-3F3A-4922-957A-E8D9A5638F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FD01F324-A237-45FE-8128-8820E79807F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4A7D209-FBC4-4F5D-B8D3-3392BF096906}" type="slidenum">
              <a:rPr lang="en-US" altLang="en-US" smtClean="0"/>
              <a:pPr/>
              <a:t>20</a:t>
            </a:fld>
            <a:endParaRPr lang="en-US" altLang="en-US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C591F6E7-AD9C-4702-9E43-29F63F6EBE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02A962B5-1FF5-4AE5-B6CB-3606515D75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CBA1A075-318F-4266-A10E-DD26D31765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0DC1B72-BF3B-4702-9293-82B2DF9D6C93}" type="slidenum">
              <a:rPr lang="en-US" altLang="en-US" smtClean="0"/>
              <a:pPr/>
              <a:t>21</a:t>
            </a:fld>
            <a:endParaRPr lang="en-US" altLang="en-US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767F3B71-F741-47B0-9557-5AE0F3F8BB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385EDFED-80D6-401A-A757-63D793988B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>
            <a:extLst>
              <a:ext uri="{FF2B5EF4-FFF2-40B4-BE49-F238E27FC236}">
                <a16:creationId xmlns:a16="http://schemas.microsoft.com/office/drawing/2014/main" id="{34E54241-A1A7-460A-89F1-8853D129D0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0FD6346-506C-4D59-8ABB-D2139ED887F5}" type="slidenum">
              <a:rPr lang="en-US" altLang="en-US" smtClean="0"/>
              <a:pPr/>
              <a:t>23</a:t>
            </a:fld>
            <a:endParaRPr lang="en-US" altLang="en-US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570BC7C8-B543-419E-B069-99D776B0510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042D7920-F416-43FF-8BD6-D3C9A47C1F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3D0258F9-CB95-4BC9-809A-2AAB965918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72A0932-2C16-4495-BEA0-C6CED4E21CCC}" type="slidenum">
              <a:rPr lang="en-US" altLang="en-US" smtClean="0"/>
              <a:pPr/>
              <a:t>24</a:t>
            </a:fld>
            <a:endParaRPr lang="en-US" altLang="en-US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F4278554-9236-4CE8-9403-50F66D8C63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CEC80DB4-03C6-4604-B706-F10EE98EA8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2DA5A482-AC25-4CE6-834B-003150CD74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2FBDED4-D882-4C09-977E-57CEB9776EBA}" type="slidenum">
              <a:rPr lang="en-US" altLang="en-US" smtClean="0"/>
              <a:pPr/>
              <a:t>25</a:t>
            </a:fld>
            <a:endParaRPr lang="en-US" altLang="en-US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59587479-0AE6-4F45-8B88-5D8C7E9B386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B8BB8FA9-0FE3-44EA-B7AB-C8F3435BD8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EA29BEB4-3121-485A-93C3-3C34FE55ED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3662DB3-48E8-4237-AAE3-685B7AC6468E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652A21B-0A14-4583-B651-3E26617661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B832FB8D-0A65-4C68-9F96-D224AF32A9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>
            <a:extLst>
              <a:ext uri="{FF2B5EF4-FFF2-40B4-BE49-F238E27FC236}">
                <a16:creationId xmlns:a16="http://schemas.microsoft.com/office/drawing/2014/main" id="{2C00E3B3-2015-43DF-83D0-839EE6D698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9D95548-6333-4B19-8CA2-1C6FC312F7C9}" type="slidenum">
              <a:rPr lang="en-US" altLang="en-US" smtClean="0"/>
              <a:pPr/>
              <a:t>28</a:t>
            </a:fld>
            <a:endParaRPr lang="en-US" altLang="en-US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12D10F4A-E80D-474F-8F2A-B35333DC82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>
            <a:extLst>
              <a:ext uri="{FF2B5EF4-FFF2-40B4-BE49-F238E27FC236}">
                <a16:creationId xmlns:a16="http://schemas.microsoft.com/office/drawing/2014/main" id="{26A81811-5ECA-41C6-915F-762256288E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>
            <a:extLst>
              <a:ext uri="{FF2B5EF4-FFF2-40B4-BE49-F238E27FC236}">
                <a16:creationId xmlns:a16="http://schemas.microsoft.com/office/drawing/2014/main" id="{5C9B0C03-929B-4157-80AF-A98492E00C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E9B81C9-0707-45E1-90E3-17CCCF01EC77}" type="slidenum">
              <a:rPr lang="en-US" altLang="en-US" smtClean="0"/>
              <a:pPr/>
              <a:t>29</a:t>
            </a:fld>
            <a:endParaRPr lang="en-US" altLang="en-US"/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CE107AF0-662F-4DD5-A4B8-EF37BC7BFF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005A3B73-659C-4880-80EC-E035ADCDA2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>
            <a:extLst>
              <a:ext uri="{FF2B5EF4-FFF2-40B4-BE49-F238E27FC236}">
                <a16:creationId xmlns:a16="http://schemas.microsoft.com/office/drawing/2014/main" id="{C928E1AC-7A63-408C-90C0-365733FBD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AEFADCA-41EF-44C9-B364-758E9C60282F}" type="slidenum">
              <a:rPr lang="en-US" altLang="en-US" smtClean="0"/>
              <a:pPr/>
              <a:t>30</a:t>
            </a:fld>
            <a:endParaRPr lang="en-US" altLang="en-US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C1B39AD0-E24F-4F28-AB60-18833DBE27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943BF0D0-44ED-4CF6-9EFF-A894A858B6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>
            <a:extLst>
              <a:ext uri="{FF2B5EF4-FFF2-40B4-BE49-F238E27FC236}">
                <a16:creationId xmlns:a16="http://schemas.microsoft.com/office/drawing/2014/main" id="{5A8AB459-A9F6-44F9-BB4A-F88D80A2AA0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E982F69-7CCA-403F-B88E-9D229DD1EC49}" type="slidenum">
              <a:rPr lang="en-US" altLang="en-US" smtClean="0"/>
              <a:pPr/>
              <a:t>31</a:t>
            </a:fld>
            <a:endParaRPr lang="en-US" altLang="en-US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8842BC07-5E94-44E7-8DE8-9FFBA91DFB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>
            <a:extLst>
              <a:ext uri="{FF2B5EF4-FFF2-40B4-BE49-F238E27FC236}">
                <a16:creationId xmlns:a16="http://schemas.microsoft.com/office/drawing/2014/main" id="{3568E6E5-12C6-4E12-8FAA-0E9E28B936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>
            <a:extLst>
              <a:ext uri="{FF2B5EF4-FFF2-40B4-BE49-F238E27FC236}">
                <a16:creationId xmlns:a16="http://schemas.microsoft.com/office/drawing/2014/main" id="{227F7C7C-4A42-4E20-A2C5-26D7711CD4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A6E5DDD-AB68-4B6F-A6B4-AD1523DE70A7}" type="slidenum">
              <a:rPr lang="en-US" altLang="en-US" smtClean="0"/>
              <a:pPr/>
              <a:t>33</a:t>
            </a:fld>
            <a:endParaRPr lang="en-US" altLang="en-US"/>
          </a:p>
        </p:txBody>
      </p:sp>
      <p:sp>
        <p:nvSpPr>
          <p:cNvPr id="54275" name="Rectangle 2">
            <a:extLst>
              <a:ext uri="{FF2B5EF4-FFF2-40B4-BE49-F238E27FC236}">
                <a16:creationId xmlns:a16="http://schemas.microsoft.com/office/drawing/2014/main" id="{D2887DB1-89AD-4DC3-A4AD-0CB2B7CFA6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>
            <a:extLst>
              <a:ext uri="{FF2B5EF4-FFF2-40B4-BE49-F238E27FC236}">
                <a16:creationId xmlns:a16="http://schemas.microsoft.com/office/drawing/2014/main" id="{D97E0491-729D-4309-ABA9-BE9F30623D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33DB81ED-629B-4371-8835-6D3BC32E26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2D93430-38B3-4120-BBFA-088D5669AFBA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59A15057-4900-4427-9BE4-19D65D584B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5418718D-811A-4401-BCE9-5AFBA3A39B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E0B958E7-3BA9-47A2-874F-7B9958D734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93BDE48-9421-4D88-83AB-5F292D4BF6B8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130CB313-0F04-4362-A18D-765274C995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65D04DE0-11DA-4231-8C46-8CA34C13AF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3AC1B626-0889-4ECE-A685-C7BCD83B73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2CE7392-CD05-491F-8CFC-E05D534847A7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C9BB0EE7-E257-47A3-A179-5AD890EACC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A22CBCDE-4F5E-4242-AC8D-24A14B67B7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9EC84950-907A-449B-862A-9B265B58F6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FE9DCA7-1910-404C-A693-642CA7742BED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F6A85F23-2784-43BF-BA35-B6AC6E2ED0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8AC984CD-F103-4BC0-B7A2-81B253E1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54B219C1-8B72-4867-A774-11645CF07E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4879032-13EE-48D9-9A78-9EAB1342BA77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15034072-DB6B-4533-A475-80CE2414A0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2F4C6705-3583-4DBA-9F64-252F91F86E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67FBDDE0-F55D-41CE-A159-F789A473FB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4252930-2A30-4C6C-A0A1-ED5E036EF3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34AABF53-62CD-4173-88AB-124A16A706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DEAA8D9D-27D5-45BC-BFFC-148D73EBD2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DCA0DDF5-B75E-4A51-BAA8-F027E3209F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E89B3A8-DCA3-498F-9CE7-8F170EB28EB8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D26CA72-4195-4305-89A2-1C87CAF67A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A57E424D-CDD6-443C-8D72-3D985EA8F4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E7DAAE5-AF9D-457C-963C-EADE7FC0DD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FDC6E26-3AA2-462E-8EAE-83708FC1ED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289D2D3-941A-4D2B-A693-3A417E7D1E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139A5C-C2C3-4F62-9DE8-38E59576E0F3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2462221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564D5D7-23AD-4AD7-89B2-DB5CCD2206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F4D3A05-41AD-4E3B-AEA5-EA820A75A3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0D32CEB-1EA0-42BF-82A6-31B808EF3B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BF61CB-92D6-4440-84B5-73506057DBD4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114352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9B49999-3808-48AD-B488-7D8F216E76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D516404-2D9A-4AB3-802F-9766DC9EE5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4D16900-F1AB-4F5D-96BE-EAD5D3162B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C5F82C-C1DD-4CB2-88E6-29722C11EFAF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3592321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9D6D74A-C566-4D29-9F90-60E82AEFC1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E69E0DAE-CB09-45ED-8C2B-44CB56B293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B4EE9422-B250-426C-A754-320BE9EF81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6942EB-0F2E-49C0-B9FB-614BD83F0578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321015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37807F2-3438-4EE2-8A3C-911FE9E18B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7C207A7-9CA8-4BFE-88C0-AB0105BF5F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EDF91F6-6452-4764-B2FD-0BA96E8847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0069E0-D15A-4EB8-BBC8-82E7AA2E620E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4076762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9E83353-BF08-4B88-9EB8-3F75576B971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BB3E371-C8A7-4994-AA8C-6458A8AF7F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E5136AE-04FD-4843-B8B0-AE7BAFDA853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921F9-41C6-496A-BAF5-5632688C2686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77276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771AE8-F09E-41F1-A419-076CC730DC8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062601-0497-4949-9FA1-B9AD230170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FA8F95-8826-400B-B278-094464C8A4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DA15EF-A4DA-472B-A402-D38B77A4E5D5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54256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52C0C74-BCD1-4AB8-810C-30962BE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272EE3D-F796-4EBF-A7BB-5C6B9B3AA92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908182A-9447-47CB-9CDE-122660647C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49AD7D-1872-4B55-9574-F6F3A279E689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3932403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4D8807B-0612-4AFF-B8EA-F67232D676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6FB26D0-7176-4C02-AB02-A343B60F22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84ED78A-A089-4FF9-B866-DDEBD5A734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3152D6-61FE-4BAA-A00F-12660F02BF15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383927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57B8BF6-C521-42DC-8B31-B8789D903C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B52BAF6-E326-4ABF-A72E-5CF3E90E25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51C4FF9-41C7-4719-B748-BB7E40A58E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E3AE5-BF5E-4089-9859-3FC98814B8B8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41816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B962C9-F4EA-4979-97E8-CD8F5C5932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DFBA53-102B-4D62-BB9A-B9E573DC53F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C993C7-FD72-49DD-BFA6-F21F9755EFD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AEACD7-743A-45DA-8EB1-727EC182C0F2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1160015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NZ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9220FF-EDE9-48FB-B602-16AF10F855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320231-0674-412C-9930-37B6C31C14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18C4D5-FB02-4088-A4BB-866EC991A8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A743E9-5C59-4339-A9F8-7DC3A0E15839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  <p:extLst>
      <p:ext uri="{BB962C8B-B14F-4D97-AF65-F5344CB8AC3E}">
        <p14:creationId xmlns:p14="http://schemas.microsoft.com/office/powerpoint/2010/main" val="2891185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E52006A-1E4C-486B-9BCB-262A71A9C9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TW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934430F-DD00-4BB1-8862-B9D9D6C439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TW"/>
              <a:t>Click to edit Master text styles</a:t>
            </a:r>
          </a:p>
          <a:p>
            <a:pPr lvl="1"/>
            <a:r>
              <a:rPr lang="en-GB" altLang="zh-TW"/>
              <a:t>Second level</a:t>
            </a:r>
          </a:p>
          <a:p>
            <a:pPr lvl="2"/>
            <a:r>
              <a:rPr lang="en-GB" altLang="zh-TW"/>
              <a:t>Third level</a:t>
            </a:r>
          </a:p>
          <a:p>
            <a:pPr lvl="3"/>
            <a:r>
              <a:rPr lang="en-GB" altLang="zh-TW"/>
              <a:t>Fourth level</a:t>
            </a:r>
          </a:p>
          <a:p>
            <a:pPr lvl="4"/>
            <a:r>
              <a:rPr lang="en-GB" altLang="zh-TW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73F4D2D-5878-407C-8526-A0754D2F764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C1E78F1-2720-4EE3-9CF3-A9B7A9EF877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en-GB" altLang="zh-TW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1D776A2-B8E9-4930-8EF7-6655279D63E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75D99F1-5192-40FB-B58B-315B36298738}" type="slidenum">
              <a:rPr lang="en-GB" altLang="zh-TW"/>
              <a:pPr>
                <a:defRPr/>
              </a:pPr>
              <a:t>‹#›</a:t>
            </a:fld>
            <a:endParaRPr lang="en-GB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EFEF30E-3852-4321-AB63-A2AE340A065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68313" y="0"/>
            <a:ext cx="7772400" cy="1470025"/>
          </a:xfrm>
        </p:spPr>
        <p:txBody>
          <a:bodyPr anchor="ctr"/>
          <a:lstStyle/>
          <a:p>
            <a:pPr eaLnBrk="1" hangingPunct="1"/>
            <a:br>
              <a:rPr lang="zh-TW" altLang="en-GB" sz="4000" b="1" i="1">
                <a:solidFill>
                  <a:srgbClr val="FFFFFF"/>
                </a:solidFill>
                <a:ea typeface="新細明體" panose="02020500000000000000" pitchFamily="18" charset="-120"/>
              </a:rPr>
            </a:br>
            <a:br>
              <a:rPr lang="en-GB" altLang="zh-TW" sz="4000" b="1">
                <a:solidFill>
                  <a:srgbClr val="FFFFFF"/>
                </a:solidFill>
                <a:ea typeface="新細明體" panose="02020500000000000000" pitchFamily="18" charset="-120"/>
              </a:rPr>
            </a:br>
            <a:endParaRPr lang="en-GB" altLang="zh-TW" sz="2800">
              <a:solidFill>
                <a:srgbClr val="FFFFFF"/>
              </a:solidFill>
              <a:ea typeface="新細明體" panose="02020500000000000000" pitchFamily="18" charset="-120"/>
            </a:endParaRP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82DEFEEC-8131-40E9-BD81-5CB33A21D3B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16013" y="4724400"/>
            <a:ext cx="7016750" cy="1752600"/>
          </a:xfrm>
        </p:spPr>
        <p:txBody>
          <a:bodyPr/>
          <a:lstStyle/>
          <a:p>
            <a:pPr eaLnBrk="1" hangingPunct="1"/>
            <a:r>
              <a:rPr lang="en-GB" altLang="zh-TW" sz="4000" b="1" i="1">
                <a:solidFill>
                  <a:srgbClr val="FF7C80"/>
                </a:solidFill>
                <a:ea typeface="新細明體" panose="02020500000000000000" pitchFamily="18" charset="-120"/>
              </a:rPr>
              <a:t>Mise En Scene</a:t>
            </a:r>
          </a:p>
        </p:txBody>
      </p:sp>
      <p:pic>
        <p:nvPicPr>
          <p:cNvPr id="3076" name="Picture 4" descr="American Beauty (1999)">
            <a:extLst>
              <a:ext uri="{FF2B5EF4-FFF2-40B4-BE49-F238E27FC236}">
                <a16:creationId xmlns:a16="http://schemas.microsoft.com/office/drawing/2014/main" id="{298B9F33-F9DA-4509-A261-591E0F0EE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975" y="1773238"/>
            <a:ext cx="4140200" cy="273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FFEAB-87EA-42C5-8625-300402C2B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543E2-0835-44B3-A522-460320ADB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42" name="Picture 2" descr="Image result for the expendables">
            <a:extLst>
              <a:ext uri="{FF2B5EF4-FFF2-40B4-BE49-F238E27FC236}">
                <a16:creationId xmlns:a16="http://schemas.microsoft.com/office/drawing/2014/main" id="{7FAA70D1-5325-4581-A191-D6B04985B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11" y="731837"/>
            <a:ext cx="8296378" cy="511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81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2A18F05B-96BE-4E12-B7CE-6EFACAF164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 sz="4000">
                <a:solidFill>
                  <a:schemeClr val="bg1"/>
                </a:solidFill>
                <a:ea typeface="新細明體" panose="02020500000000000000" pitchFamily="18" charset="-120"/>
              </a:rPr>
              <a:t>3. Facial Expressions &amp; Body Language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57C8BB09-5011-4613-B5B8-B6B1443C25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229600" cy="4452937"/>
          </a:xfrm>
        </p:spPr>
        <p:txBody>
          <a:bodyPr/>
          <a:lstStyle/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 dirty="0">
                <a:solidFill>
                  <a:schemeClr val="bg1"/>
                </a:solidFill>
                <a:ea typeface="新細明體" panose="02020500000000000000" pitchFamily="18" charset="-120"/>
              </a:rPr>
              <a:t>Facial Expressions provide a clear indicator of how someone is feeling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400" dirty="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 dirty="0">
                <a:solidFill>
                  <a:srgbClr val="FF7C80"/>
                </a:solidFill>
                <a:ea typeface="新細明體" panose="02020500000000000000" pitchFamily="18" charset="-120"/>
              </a:rPr>
              <a:t>If someone is smiling broadly, we assume they are happy but we may get a different feeling if this is accompanied by scary music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4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 dirty="0">
                <a:solidFill>
                  <a:schemeClr val="bg1"/>
                </a:solidFill>
                <a:ea typeface="新細明體" panose="02020500000000000000" pitchFamily="18" charset="-120"/>
              </a:rPr>
              <a:t>Body Language may also indicate how a character feels towards another character or may reflect the state of their relationship</a:t>
            </a:r>
          </a:p>
          <a:p>
            <a:pPr marL="533400" indent="-533400" eaLnBrk="1" hangingPunct="1">
              <a:lnSpc>
                <a:spcPct val="80000"/>
              </a:lnSpc>
            </a:pPr>
            <a:endParaRPr lang="en-GB" altLang="zh-TW" sz="2400" dirty="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 dirty="0">
                <a:solidFill>
                  <a:srgbClr val="FF7C80"/>
                </a:solidFill>
                <a:ea typeface="新細明體" panose="02020500000000000000" pitchFamily="18" charset="-120"/>
              </a:rPr>
              <a:t>TASK: What meanings/emotions do the following images convey? And how do they convey them?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400" dirty="0">
              <a:solidFill>
                <a:srgbClr val="FF7C80"/>
              </a:solidFill>
              <a:ea typeface="新細明體" panose="02020500000000000000" pitchFamily="18" charset="-120"/>
            </a:endParaRPr>
          </a:p>
        </p:txBody>
      </p:sp>
      <p:sp>
        <p:nvSpPr>
          <p:cNvPr id="15364" name="Text Box 4">
            <a:extLst>
              <a:ext uri="{FF2B5EF4-FFF2-40B4-BE49-F238E27FC236}">
                <a16:creationId xmlns:a16="http://schemas.microsoft.com/office/drawing/2014/main" id="{AE44E93A-2D0E-4BF0-93F7-5A763B5FE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6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Image result for norman bates">
            <a:extLst>
              <a:ext uri="{FF2B5EF4-FFF2-40B4-BE49-F238E27FC236}">
                <a16:creationId xmlns:a16="http://schemas.microsoft.com/office/drawing/2014/main" id="{6F50A2E9-3435-406E-9D01-5ED946561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Image result for joker happy screen shot">
            <a:extLst>
              <a:ext uri="{FF2B5EF4-FFF2-40B4-BE49-F238E27FC236}">
                <a16:creationId xmlns:a16="http://schemas.microsoft.com/office/drawing/2014/main" id="{897D1B8D-CA47-4CF1-9A62-2D7BAB62B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8200"/>
            <a:ext cx="91440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8DA5B739-32D7-45A2-BED8-3F892F5224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dirty="0">
              <a:solidFill>
                <a:srgbClr val="FFFFFF"/>
              </a:solidFill>
              <a:ea typeface="新細明體" panose="02020500000000000000" pitchFamily="18" charset="-120"/>
            </a:endParaRPr>
          </a:p>
        </p:txBody>
      </p:sp>
      <p:pic>
        <p:nvPicPr>
          <p:cNvPr id="13314" name="Picture 2" descr="Image result for scared ">
            <a:extLst>
              <a:ext uri="{FF2B5EF4-FFF2-40B4-BE49-F238E27FC236}">
                <a16:creationId xmlns:a16="http://schemas.microsoft.com/office/drawing/2014/main" id="{6BA04ADB-9315-4555-88BF-AE7EADA9E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76" y="692696"/>
            <a:ext cx="8544647" cy="480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B81B5-D9F3-4B5D-8198-0D4C7DA99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C3E99-B0F9-46CD-9C22-1B927FEEB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1266" name="Picture 2" descr="Related image">
            <a:extLst>
              <a:ext uri="{FF2B5EF4-FFF2-40B4-BE49-F238E27FC236}">
                <a16:creationId xmlns:a16="http://schemas.microsoft.com/office/drawing/2014/main" id="{C004E23A-C109-4E1C-B87C-59981D98C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13842"/>
            <a:ext cx="5468838" cy="6473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834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42CA34FE-5219-4468-9FFB-8EBE3241DC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 sz="4000">
                <a:solidFill>
                  <a:schemeClr val="bg1"/>
                </a:solidFill>
                <a:ea typeface="新細明體" panose="02020500000000000000" pitchFamily="18" charset="-120"/>
              </a:rPr>
              <a:t>4. Positioning of Characters &amp; Objects within a frame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21028318-36DC-45F2-9648-06B5ECA23D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229600" cy="44529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zh-TW">
                <a:solidFill>
                  <a:srgbClr val="FF7C80"/>
                </a:solidFill>
                <a:ea typeface="新細明體" panose="02020500000000000000" pitchFamily="18" charset="-120"/>
              </a:rPr>
              <a:t>Positioning within a frame can draw our attention to an important character/object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A film-maker can use positioning to indicate relationships between people</a:t>
            </a:r>
          </a:p>
          <a:p>
            <a:pPr eaLnBrk="1" hangingPunct="1">
              <a:lnSpc>
                <a:spcPct val="90000"/>
              </a:lnSpc>
            </a:pPr>
            <a:endParaRPr lang="en-GB" altLang="zh-TW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>
                <a:solidFill>
                  <a:srgbClr val="FF7C80"/>
                </a:solidFill>
                <a:ea typeface="新細明體" panose="02020500000000000000" pitchFamily="18" charset="-120"/>
              </a:rPr>
              <a:t>TASK: What does the positioning in the following images reveal about the characters/film:</a:t>
            </a:r>
          </a:p>
        </p:txBody>
      </p:sp>
      <p:sp>
        <p:nvSpPr>
          <p:cNvPr id="23556" name="Text Box 4">
            <a:extLst>
              <a:ext uri="{FF2B5EF4-FFF2-40B4-BE49-F238E27FC236}">
                <a16:creationId xmlns:a16="http://schemas.microsoft.com/office/drawing/2014/main" id="{62734C0D-0367-43DE-AB8B-4036FF975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4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18EE469-FB43-4F0E-9D80-DBF82DF8DD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>
                <a:solidFill>
                  <a:srgbClr val="FFFFFF"/>
                </a:solidFill>
                <a:ea typeface="新細明體" panose="02020500000000000000" pitchFamily="18" charset="-120"/>
              </a:rPr>
              <a:t> </a:t>
            </a:r>
          </a:p>
        </p:txBody>
      </p:sp>
      <p:pic>
        <p:nvPicPr>
          <p:cNvPr id="25603" name="Picture 3" descr="breakup">
            <a:extLst>
              <a:ext uri="{FF2B5EF4-FFF2-40B4-BE49-F238E27FC236}">
                <a16:creationId xmlns:a16="http://schemas.microsoft.com/office/drawing/2014/main" id="{ED9EF7A3-C137-43B8-8749-3F28DBA778D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74750" y="1600200"/>
            <a:ext cx="6792913" cy="45259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D66410D9-AE06-4509-87CD-7158528771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>
                <a:solidFill>
                  <a:srgbClr val="FFFFFF"/>
                </a:solidFill>
                <a:ea typeface="新細明體" panose="02020500000000000000" pitchFamily="18" charset="-120"/>
              </a:rPr>
              <a:t> 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34A80DF-4DE2-452E-9035-F11D4E2780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pic>
        <p:nvPicPr>
          <p:cNvPr id="27652" name="Picture 5" descr="sin-city">
            <a:extLst>
              <a:ext uri="{FF2B5EF4-FFF2-40B4-BE49-F238E27FC236}">
                <a16:creationId xmlns:a16="http://schemas.microsoft.com/office/drawing/2014/main" id="{66725294-4A44-42BB-B318-BE6D204E9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773238"/>
            <a:ext cx="7777163" cy="444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5E4C7EFE-8D17-4A52-BF81-23D6AB3121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>
                <a:solidFill>
                  <a:srgbClr val="FFFFFF"/>
                </a:solidFill>
                <a:ea typeface="新細明體" panose="02020500000000000000" pitchFamily="18" charset="-120"/>
              </a:rPr>
              <a:t>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FE35533-D1D0-4293-A0A5-C62D17A31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5362" name="Picture 2" descr="Image result for men in black two shot">
            <a:extLst>
              <a:ext uri="{FF2B5EF4-FFF2-40B4-BE49-F238E27FC236}">
                <a16:creationId xmlns:a16="http://schemas.microsoft.com/office/drawing/2014/main" id="{7DC7FCC4-39B2-4F1B-A283-59048CD00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862012"/>
            <a:ext cx="8496300" cy="513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C0E72A9-0299-4622-9AAE-6CBC14868A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>
                <a:solidFill>
                  <a:srgbClr val="FFFFFF"/>
                </a:solidFill>
                <a:ea typeface="新細明體" panose="02020500000000000000" pitchFamily="18" charset="-120"/>
              </a:rPr>
              <a:t>Lesson Objectives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18D3285B-4880-47AD-A0A4-12B63DB335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TW">
                <a:solidFill>
                  <a:srgbClr val="FFFFFF"/>
                </a:solidFill>
                <a:ea typeface="新細明體" panose="02020500000000000000" pitchFamily="18" charset="-120"/>
              </a:rPr>
              <a:t>By the end of the session you will be able to:</a:t>
            </a:r>
          </a:p>
          <a:p>
            <a:pPr eaLnBrk="1" hangingPunct="1">
              <a:buFontTx/>
              <a:buNone/>
            </a:pPr>
            <a:endParaRPr lang="en-US" altLang="zh-TW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>
                <a:solidFill>
                  <a:srgbClr val="FF0000"/>
                </a:solidFill>
                <a:ea typeface="新細明體" panose="02020500000000000000" pitchFamily="18" charset="-120"/>
              </a:rPr>
              <a:t>Understand the concept of ‘mise en scene’</a:t>
            </a:r>
          </a:p>
          <a:p>
            <a:pPr eaLnBrk="1" hangingPunct="1">
              <a:buFontTx/>
              <a:buNone/>
            </a:pPr>
            <a:endParaRPr lang="en-US" altLang="zh-TW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>
                <a:solidFill>
                  <a:srgbClr val="FF0000"/>
                </a:solidFill>
                <a:ea typeface="新細明體" panose="02020500000000000000" pitchFamily="18" charset="-120"/>
              </a:rPr>
              <a:t>Apply the concept to film images</a:t>
            </a:r>
          </a:p>
          <a:p>
            <a:pPr eaLnBrk="1" hangingPunct="1">
              <a:buFontTx/>
              <a:buNone/>
            </a:pPr>
            <a:endParaRPr lang="en-US" altLang="zh-TW">
              <a:solidFill>
                <a:srgbClr val="FF0000"/>
              </a:solidFill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Related image">
            <a:extLst>
              <a:ext uri="{FF2B5EF4-FFF2-40B4-BE49-F238E27FC236}">
                <a16:creationId xmlns:a16="http://schemas.microsoft.com/office/drawing/2014/main" id="{A81669A0-16FF-466D-ABD8-651CA046E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916" y="548680"/>
            <a:ext cx="9217024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318DD52D-D6A6-49FF-B47E-72C0D383EB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rgbClr val="FFFFFF"/>
                </a:solidFill>
                <a:ea typeface="新細明體" panose="02020500000000000000" pitchFamily="18" charset="-120"/>
              </a:rPr>
              <a:t>Colour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15C0D9B5-9735-4079-AAE2-A7F32A0483DE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400">
                <a:solidFill>
                  <a:srgbClr val="FF7C80"/>
                </a:solidFill>
                <a:ea typeface="新細明體" panose="02020500000000000000" pitchFamily="18" charset="-120"/>
              </a:rPr>
              <a:t>Colour carries certain connotations which may add meaning to a scene (i.e. Red = Danger/Passion)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TW" sz="24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Can give a scene a particular look, feel or mood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TW" sz="2400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400">
                <a:solidFill>
                  <a:srgbClr val="FF7C80"/>
                </a:solidFill>
                <a:ea typeface="新細明體" panose="02020500000000000000" pitchFamily="18" charset="-120"/>
              </a:rPr>
              <a:t>Can be used for dramatic effect</a:t>
            </a:r>
            <a:endParaRPr lang="en-GB" altLang="zh-TW" sz="2800">
              <a:solidFill>
                <a:schemeClr val="bg1"/>
              </a:solidFill>
              <a:ea typeface="新細明體" panose="02020500000000000000" pitchFamily="18" charset="-120"/>
            </a:endParaRPr>
          </a:p>
        </p:txBody>
      </p:sp>
      <p:pic>
        <p:nvPicPr>
          <p:cNvPr id="33796" name="Picture 4" descr="american_beauty_2">
            <a:extLst>
              <a:ext uri="{FF2B5EF4-FFF2-40B4-BE49-F238E27FC236}">
                <a16:creationId xmlns:a16="http://schemas.microsoft.com/office/drawing/2014/main" id="{652EBEC1-EE5C-4496-BF55-B8D4F4D2A973}"/>
              </a:ext>
            </a:extLst>
          </p:cNvPr>
          <p:cNvPicPr>
            <a:picLocks noGrp="1" noChangeAspect="1" noChangeArrowheads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53000" y="3657600"/>
            <a:ext cx="3733800" cy="2124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3797" name="Picture 5" descr="virgin-suicides_420">
            <a:extLst>
              <a:ext uri="{FF2B5EF4-FFF2-40B4-BE49-F238E27FC236}">
                <a16:creationId xmlns:a16="http://schemas.microsoft.com/office/drawing/2014/main" id="{26FD4AC0-18F7-4199-96DA-BCF1EBFC1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600200"/>
            <a:ext cx="3765550" cy="17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73BCD0B7-9CF9-418A-A4B5-FA21BA0B33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84238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FF0000"/>
                </a:solidFill>
              </a:rPr>
              <a:t>Analysing Mise en Scene</a:t>
            </a:r>
            <a:endParaRPr lang="en-US" altLang="en-US"/>
          </a:p>
        </p:txBody>
      </p:sp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CDB04E34-BC06-4D6E-AE6E-E37C8D1C2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2713"/>
            <a:ext cx="9144000" cy="409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01D6B6B-3658-4CF7-809E-6B17695BFC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5. Lighting &amp; Colour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42273DED-6AB4-4DB9-8767-0904932F2B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229600" cy="4452937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GB" altLang="zh-TW" sz="2000">
                <a:solidFill>
                  <a:srgbClr val="FF7C80"/>
                </a:solidFill>
                <a:ea typeface="新細明體" panose="02020500000000000000" pitchFamily="18" charset="-120"/>
              </a:rPr>
              <a:t>Lighting &amp; Colour can be used to achieve a variety of effects:</a:t>
            </a:r>
          </a:p>
          <a:p>
            <a:pPr eaLnBrk="1" hangingPunct="1"/>
            <a:r>
              <a:rPr lang="en-GB" altLang="zh-TW">
                <a:solidFill>
                  <a:srgbClr val="FFFFFF"/>
                </a:solidFill>
                <a:ea typeface="新細明體" panose="02020500000000000000" pitchFamily="18" charset="-120"/>
              </a:rPr>
              <a:t>To highlight important characters or objects within the frame</a:t>
            </a:r>
          </a:p>
          <a:p>
            <a:pPr eaLnBrk="1" hangingPunct="1"/>
            <a:r>
              <a:rPr lang="en-GB" altLang="zh-TW">
                <a:solidFill>
                  <a:srgbClr val="FF7C80"/>
                </a:solidFill>
                <a:ea typeface="新細明體" panose="02020500000000000000" pitchFamily="18" charset="-120"/>
              </a:rPr>
              <a:t>To make characters look mysterious by shading sections of the face &amp; body</a:t>
            </a:r>
          </a:p>
          <a:p>
            <a:pPr eaLnBrk="1" hangingPunct="1"/>
            <a:r>
              <a:rPr lang="en-GB" altLang="zh-TW">
                <a:solidFill>
                  <a:srgbClr val="FFFFFF"/>
                </a:solidFill>
                <a:ea typeface="新細明體" panose="02020500000000000000" pitchFamily="18" charset="-120"/>
              </a:rPr>
              <a:t>To reflect a characters mental state/hidden emotions (i.e. bright = happy, dark = disturbed, strobe effect = confused</a:t>
            </a:r>
          </a:p>
        </p:txBody>
      </p:sp>
      <p:sp>
        <p:nvSpPr>
          <p:cNvPr id="36868" name="Text Box 4">
            <a:extLst>
              <a:ext uri="{FF2B5EF4-FFF2-40B4-BE49-F238E27FC236}">
                <a16:creationId xmlns:a16="http://schemas.microsoft.com/office/drawing/2014/main" id="{7BCA4883-C861-4DAE-B726-5DFB63453D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C067EDD4-ED7E-4A2F-904C-F672C8A8B5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Types of Lighting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1DA6A9A2-E72D-495F-844A-79F611C73E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50825" y="1628775"/>
            <a:ext cx="4249738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LOW KEY LIGHTING: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8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400">
                <a:solidFill>
                  <a:schemeClr val="bg1"/>
                </a:solidFill>
                <a:ea typeface="新細明體" panose="02020500000000000000" pitchFamily="18" charset="-120"/>
              </a:rPr>
              <a:t>Created by using only the key &amp; back lights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4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400">
                <a:solidFill>
                  <a:schemeClr val="bg1"/>
                </a:solidFill>
                <a:ea typeface="新細明體" panose="02020500000000000000" pitchFamily="18" charset="-120"/>
              </a:rPr>
              <a:t>Produces  sharp contrasts of light and dark areas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4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400">
                <a:solidFill>
                  <a:schemeClr val="bg1"/>
                </a:solidFill>
                <a:ea typeface="新細明體" panose="02020500000000000000" pitchFamily="18" charset="-120"/>
              </a:rPr>
              <a:t>Deep, distinct shadows/silhouettes are formed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4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altLang="zh-TW" sz="2000">
                <a:solidFill>
                  <a:srgbClr val="FF7C80"/>
                </a:solidFill>
                <a:ea typeface="新細明體" panose="02020500000000000000" pitchFamily="18" charset="-120"/>
              </a:rPr>
              <a:t>Example: Horror Films</a:t>
            </a:r>
          </a:p>
        </p:txBody>
      </p:sp>
      <p:pic>
        <p:nvPicPr>
          <p:cNvPr id="38916" name="Picture 5" descr="SinCity_2d">
            <a:extLst>
              <a:ext uri="{FF2B5EF4-FFF2-40B4-BE49-F238E27FC236}">
                <a16:creationId xmlns:a16="http://schemas.microsoft.com/office/drawing/2014/main" id="{95019803-C289-4B86-857C-4559D0021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565400"/>
            <a:ext cx="4572000" cy="257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500"/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500"/>
                                        <p:tgtEl>
                                          <p:spTgt spid="36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500"/>
                                        <p:tgtEl>
                                          <p:spTgt spid="36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BB06F3B1-7E15-458B-AE82-A02BF45801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Types of Lighting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3969BB51-F955-4838-9674-B89B6A451C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50825" y="1628775"/>
            <a:ext cx="4249738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HIGH KEY LIGHTING: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8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400">
                <a:solidFill>
                  <a:schemeClr val="bg1"/>
                </a:solidFill>
                <a:ea typeface="新細明體" panose="02020500000000000000" pitchFamily="18" charset="-120"/>
              </a:rPr>
              <a:t>More filler lights are used. Lighting is natural and realistic to our eyes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4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400">
                <a:solidFill>
                  <a:schemeClr val="bg1"/>
                </a:solidFill>
                <a:ea typeface="新細明體" panose="02020500000000000000" pitchFamily="18" charset="-120"/>
              </a:rPr>
              <a:t>Produces brightly lit sets or a sunny day (right)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40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altLang="zh-TW" sz="2000">
                <a:solidFill>
                  <a:srgbClr val="FF7C80"/>
                </a:solidFill>
                <a:ea typeface="新細明體" panose="02020500000000000000" pitchFamily="18" charset="-120"/>
              </a:rPr>
              <a:t>Example: Rom-Coms</a:t>
            </a:r>
          </a:p>
        </p:txBody>
      </p:sp>
      <p:pic>
        <p:nvPicPr>
          <p:cNvPr id="40964" name="Picture 6" descr="legallyblonde2">
            <a:extLst>
              <a:ext uri="{FF2B5EF4-FFF2-40B4-BE49-F238E27FC236}">
                <a16:creationId xmlns:a16="http://schemas.microsoft.com/office/drawing/2014/main" id="{4BFEB8B7-CC7C-4A04-BD33-4AB2F7844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88" y="1700213"/>
            <a:ext cx="3579812" cy="424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500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500"/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9592B963-793A-4D07-94B5-F090CFDD84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chemeClr val="bg1"/>
                </a:solidFill>
              </a:rPr>
              <a:t>What types of lighting are used in the following images:</a:t>
            </a:r>
          </a:p>
        </p:txBody>
      </p:sp>
      <p:pic>
        <p:nvPicPr>
          <p:cNvPr id="43011" name="Picture 5" descr="man">
            <a:extLst>
              <a:ext uri="{FF2B5EF4-FFF2-40B4-BE49-F238E27FC236}">
                <a16:creationId xmlns:a16="http://schemas.microsoft.com/office/drawing/2014/main" id="{89485F15-F451-4FFD-A3B5-BC22088C0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752600"/>
            <a:ext cx="2514600" cy="182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6" descr="a-danas_ins2">
            <a:extLst>
              <a:ext uri="{FF2B5EF4-FFF2-40B4-BE49-F238E27FC236}">
                <a16:creationId xmlns:a16="http://schemas.microsoft.com/office/drawing/2014/main" id="{4206486B-30BB-44BF-AC49-63B8C7FE0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311650"/>
            <a:ext cx="2743200" cy="177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3" name="Picture 7" descr="donniedarko_800">
            <a:extLst>
              <a:ext uri="{FF2B5EF4-FFF2-40B4-BE49-F238E27FC236}">
                <a16:creationId xmlns:a16="http://schemas.microsoft.com/office/drawing/2014/main" id="{497B3220-B32E-4172-9E9C-3D3864D91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4289425"/>
            <a:ext cx="2514600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4" name="Picture 8" descr="Donnie_Darko-2">
            <a:extLst>
              <a:ext uri="{FF2B5EF4-FFF2-40B4-BE49-F238E27FC236}">
                <a16:creationId xmlns:a16="http://schemas.microsoft.com/office/drawing/2014/main" id="{C8FD731D-9790-42CD-A20F-855964666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2600"/>
            <a:ext cx="2743200" cy="180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5" name="Picture 10" descr="american-pie-2">
            <a:extLst>
              <a:ext uri="{FF2B5EF4-FFF2-40B4-BE49-F238E27FC236}">
                <a16:creationId xmlns:a16="http://schemas.microsoft.com/office/drawing/2014/main" id="{68359D25-7633-4D53-BDA9-4C0AEFF00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267200"/>
            <a:ext cx="2736850" cy="177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6" name="Picture 11" descr="filmchar">
            <a:extLst>
              <a:ext uri="{FF2B5EF4-FFF2-40B4-BE49-F238E27FC236}">
                <a16:creationId xmlns:a16="http://schemas.microsoft.com/office/drawing/2014/main" id="{4D24FF74-3511-4C78-B69D-5008BE031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752600"/>
            <a:ext cx="2590800" cy="180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7" name="Text Box 12">
            <a:extLst>
              <a:ext uri="{FF2B5EF4-FFF2-40B4-BE49-F238E27FC236}">
                <a16:creationId xmlns:a16="http://schemas.microsoft.com/office/drawing/2014/main" id="{AE4310CC-1B82-423C-9158-EFDB31F8A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22225" y="1835150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43018" name="Text Box 13">
            <a:extLst>
              <a:ext uri="{FF2B5EF4-FFF2-40B4-BE49-F238E27FC236}">
                <a16:creationId xmlns:a16="http://schemas.microsoft.com/office/drawing/2014/main" id="{662880B1-0182-4BAF-83E8-F2D16DEE1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4343400"/>
            <a:ext cx="3238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43019" name="Text Box 14">
            <a:extLst>
              <a:ext uri="{FF2B5EF4-FFF2-40B4-BE49-F238E27FC236}">
                <a16:creationId xmlns:a16="http://schemas.microsoft.com/office/drawing/2014/main" id="{F699B693-B766-47DA-8D1E-8F9F2E25E6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343400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3020" name="Text Box 15">
            <a:extLst>
              <a:ext uri="{FF2B5EF4-FFF2-40B4-BE49-F238E27FC236}">
                <a16:creationId xmlns:a16="http://schemas.microsoft.com/office/drawing/2014/main" id="{9CD33955-A0CC-4ED8-9594-D51B8FE1B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1828800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3021" name="Text Box 16">
            <a:extLst>
              <a:ext uri="{FF2B5EF4-FFF2-40B4-BE49-F238E27FC236}">
                <a16:creationId xmlns:a16="http://schemas.microsoft.com/office/drawing/2014/main" id="{DEE7D4D7-EA00-41BF-98F2-D192EF07A9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4343400"/>
            <a:ext cx="3365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3022" name="Text Box 17">
            <a:extLst>
              <a:ext uri="{FF2B5EF4-FFF2-40B4-BE49-F238E27FC236}">
                <a16:creationId xmlns:a16="http://schemas.microsoft.com/office/drawing/2014/main" id="{81BF45B4-2C71-4B8D-BCAF-717289423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1828800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800" b="1">
                <a:solidFill>
                  <a:schemeClr val="bg1"/>
                </a:solidFill>
              </a:rPr>
              <a:t>B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D18B5F15-D8FD-465C-8813-B160418259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chemeClr val="bg1"/>
                </a:solidFill>
              </a:rPr>
              <a:t>TASK: For each image, answer the following questions:</a:t>
            </a:r>
            <a:endParaRPr lang="en-US" altLang="en-US"/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DCD30C43-60D6-4A70-A249-C26E5815BA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Tx/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609600" indent="-609600" eaLnBrk="1" hangingPunct="1">
              <a:buFontTx/>
              <a:buAutoNum type="arabicPeriod"/>
            </a:pPr>
            <a:r>
              <a:rPr lang="en-US" altLang="en-US" sz="2800">
                <a:solidFill>
                  <a:srgbClr val="FF7C80"/>
                </a:solidFill>
              </a:rPr>
              <a:t>What type of lighting is used in each image (High or Low Key)?</a:t>
            </a:r>
            <a:endParaRPr lang="en-US" altLang="en-US" sz="2800">
              <a:solidFill>
                <a:schemeClr val="bg1"/>
              </a:solidFill>
            </a:endParaRPr>
          </a:p>
          <a:p>
            <a:pPr marL="609600" indent="-609600" eaLnBrk="1" hangingPunct="1">
              <a:buFontTx/>
              <a:buNone/>
            </a:pPr>
            <a:endParaRPr lang="en-US" altLang="en-US" sz="2800">
              <a:solidFill>
                <a:schemeClr val="bg1"/>
              </a:solidFill>
            </a:endParaRPr>
          </a:p>
          <a:p>
            <a:pPr marL="609600" indent="-609600" eaLnBrk="1" hangingPunct="1">
              <a:buFontTx/>
              <a:buAutoNum type="arabicPeriod" startAt="2"/>
            </a:pPr>
            <a:r>
              <a:rPr lang="en-US" altLang="en-US" sz="2800">
                <a:solidFill>
                  <a:schemeClr val="bg1"/>
                </a:solidFill>
              </a:rPr>
              <a:t>Where are the KEY LIGHTS, FILLER LIGHTS &amp; BACK LIGHTS in each image?</a:t>
            </a:r>
          </a:p>
          <a:p>
            <a:pPr marL="609600" indent="-609600" eaLnBrk="1" hangingPunct="1">
              <a:buFontTx/>
              <a:buAutoNum type="arabicPeriod" startAt="2"/>
            </a:pPr>
            <a:endParaRPr lang="en-US" altLang="en-US" sz="2800">
              <a:solidFill>
                <a:schemeClr val="bg1"/>
              </a:solidFill>
            </a:endParaRPr>
          </a:p>
          <a:p>
            <a:pPr marL="609600" indent="-609600" eaLnBrk="1" hangingPunct="1">
              <a:buFontTx/>
              <a:buAutoNum type="arabicPeriod" startAt="2"/>
            </a:pPr>
            <a:r>
              <a:rPr lang="en-US" altLang="en-US" sz="2800">
                <a:solidFill>
                  <a:srgbClr val="FF7C80"/>
                </a:solidFill>
              </a:rPr>
              <a:t>What effects/meanings does the lighting suggest?</a:t>
            </a:r>
            <a:endParaRPr lang="en-US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7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ADAB50CF-0286-41FC-87CF-D45C816C7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2713"/>
            <a:ext cx="9144000" cy="409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058" name="Rectangle 2">
            <a:extLst>
              <a:ext uri="{FF2B5EF4-FFF2-40B4-BE49-F238E27FC236}">
                <a16:creationId xmlns:a16="http://schemas.microsoft.com/office/drawing/2014/main" id="{850F7CC4-39B6-44E3-81BF-530482673D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5608EAA5-927C-4BCC-8598-7D114EE70C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4102" name="Oval 6">
            <a:extLst>
              <a:ext uri="{FF2B5EF4-FFF2-40B4-BE49-F238E27FC236}">
                <a16:creationId xmlns:a16="http://schemas.microsoft.com/office/drawing/2014/main" id="{6C061CA3-8327-4975-9E12-74C858890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4953000"/>
            <a:ext cx="15240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KEY LIGHT</a:t>
            </a:r>
          </a:p>
        </p:txBody>
      </p:sp>
      <p:sp>
        <p:nvSpPr>
          <p:cNvPr id="4103" name="Oval 7">
            <a:extLst>
              <a:ext uri="{FF2B5EF4-FFF2-40B4-BE49-F238E27FC236}">
                <a16:creationId xmlns:a16="http://schemas.microsoft.com/office/drawing/2014/main" id="{1D762D46-9426-451B-9519-61AFC655D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133600"/>
            <a:ext cx="1447800" cy="1143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FILLER LIGHTS</a:t>
            </a:r>
          </a:p>
        </p:txBody>
      </p:sp>
      <p:sp>
        <p:nvSpPr>
          <p:cNvPr id="4104" name="Oval 8">
            <a:extLst>
              <a:ext uri="{FF2B5EF4-FFF2-40B4-BE49-F238E27FC236}">
                <a16:creationId xmlns:a16="http://schemas.microsoft.com/office/drawing/2014/main" id="{54B985EF-F6FD-479C-977F-53506C8BB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1143000"/>
            <a:ext cx="12954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BACK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LIGHT</a:t>
            </a:r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B7B1A10D-5CDC-4519-908F-CFC95C4233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76800" y="4495800"/>
            <a:ext cx="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08" name="Line 12">
            <a:extLst>
              <a:ext uri="{FF2B5EF4-FFF2-40B4-BE49-F238E27FC236}">
                <a16:creationId xmlns:a16="http://schemas.microsoft.com/office/drawing/2014/main" id="{5C47940C-ECC0-4C1C-8248-07A97658CDFB}"/>
              </a:ext>
            </a:extLst>
          </p:cNvPr>
          <p:cNvSpPr>
            <a:spLocks noChangeShapeType="1"/>
          </p:cNvSpPr>
          <p:nvPr/>
        </p:nvSpPr>
        <p:spPr bwMode="auto">
          <a:xfrm>
            <a:off x="3276600" y="2819400"/>
            <a:ext cx="2362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09" name="Line 13">
            <a:extLst>
              <a:ext uri="{FF2B5EF4-FFF2-40B4-BE49-F238E27FC236}">
                <a16:creationId xmlns:a16="http://schemas.microsoft.com/office/drawing/2014/main" id="{3E90FB27-E435-4BD0-AE32-0A4362D03B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0" y="3124200"/>
            <a:ext cx="6858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1" name="Line 15">
            <a:extLst>
              <a:ext uri="{FF2B5EF4-FFF2-40B4-BE49-F238E27FC236}">
                <a16:creationId xmlns:a16="http://schemas.microsoft.com/office/drawing/2014/main" id="{CD37F32E-1B10-484B-9E82-8F63B7ABF2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19600" y="1676400"/>
            <a:ext cx="1828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2" name="Line 16">
            <a:extLst>
              <a:ext uri="{FF2B5EF4-FFF2-40B4-BE49-F238E27FC236}">
                <a16:creationId xmlns:a16="http://schemas.microsoft.com/office/drawing/2014/main" id="{077F8E97-F455-428F-B9C4-A71B02FE64BE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1600200"/>
            <a:ext cx="1219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2" grpId="0" animBg="1"/>
      <p:bldP spid="4103" grpId="0" animBg="1"/>
      <p:bldP spid="410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D9137395-DC93-4381-80AF-B6B39E84AFE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pPr eaLnBrk="1" hangingPunct="1"/>
            <a:endParaRPr lang="zh-TW" altLang="en-US" sz="4400">
              <a:ea typeface="新細明體" panose="02020500000000000000" pitchFamily="18" charset="-120"/>
            </a:endParaRPr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E63E0C20-E9FF-4EC4-AB7D-FCAF8E13942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eaLnBrk="1" hangingPunct="1"/>
            <a:endParaRPr lang="zh-TW" altLang="en-US" sz="3200">
              <a:ea typeface="新細明體" panose="02020500000000000000" pitchFamily="18" charset="-120"/>
            </a:endParaRPr>
          </a:p>
        </p:txBody>
      </p:sp>
      <p:pic>
        <p:nvPicPr>
          <p:cNvPr id="2058" name="Picture 10" descr="Related image">
            <a:extLst>
              <a:ext uri="{FF2B5EF4-FFF2-40B4-BE49-F238E27FC236}">
                <a16:creationId xmlns:a16="http://schemas.microsoft.com/office/drawing/2014/main" id="{DDDC474D-8C18-4941-ACAA-069A252C8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DC0BEB24-1A59-4962-B083-047CD0F9CF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Definition: Mise En Scene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ED0A0DF0-53C1-499E-AEF5-5508C36238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zh-TW" sz="2800" dirty="0">
                <a:solidFill>
                  <a:srgbClr val="FF7C80"/>
                </a:solidFill>
                <a:ea typeface="新細明體" panose="02020500000000000000" pitchFamily="18" charset="-120"/>
              </a:rPr>
              <a:t>A French term meaning </a:t>
            </a:r>
            <a:r>
              <a:rPr lang="en-GB" altLang="zh-TW" sz="2800" i="1" dirty="0">
                <a:solidFill>
                  <a:srgbClr val="FF7C80"/>
                </a:solidFill>
                <a:ea typeface="新細明體" panose="02020500000000000000" pitchFamily="18" charset="-120"/>
              </a:rPr>
              <a:t> placing on the stage- everything in the scene/shot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800" i="1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800" dirty="0">
                <a:solidFill>
                  <a:srgbClr val="FFFFFF"/>
                </a:solidFill>
                <a:ea typeface="新細明體" panose="02020500000000000000" pitchFamily="18" charset="-120"/>
              </a:rPr>
              <a:t>Visual information in </a:t>
            </a:r>
            <a:r>
              <a:rPr lang="en-GB" altLang="zh-TW" sz="2800" i="1" dirty="0">
                <a:solidFill>
                  <a:srgbClr val="FFFFFF"/>
                </a:solidFill>
                <a:ea typeface="新細明體" panose="02020500000000000000" pitchFamily="18" charset="-120"/>
              </a:rPr>
              <a:t>front </a:t>
            </a:r>
            <a:r>
              <a:rPr lang="en-GB" altLang="zh-TW" sz="2800" dirty="0">
                <a:solidFill>
                  <a:srgbClr val="FFFFFF"/>
                </a:solidFill>
                <a:ea typeface="新細明體" panose="02020500000000000000" pitchFamily="18" charset="-120"/>
              </a:rPr>
              <a:t>of the camera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800" dirty="0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800" dirty="0">
                <a:solidFill>
                  <a:srgbClr val="FF7C80"/>
                </a:solidFill>
                <a:ea typeface="新細明體" panose="02020500000000000000" pitchFamily="18" charset="-120"/>
              </a:rPr>
              <a:t>Communicates essential information to the audience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altLang="zh-TW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zh-TW" sz="2800" dirty="0">
                <a:solidFill>
                  <a:srgbClr val="FFFFFF"/>
                </a:solidFill>
                <a:ea typeface="新細明體" panose="02020500000000000000" pitchFamily="18" charset="-120"/>
              </a:rPr>
              <a:t>Made up of 5 elements: Can you guess what they are?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7CD14888-197D-48E9-B59B-2820F0DC8E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2E76AFC9-41D0-4033-AD8A-49D76F5481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B0464C45-CEA6-40BF-82C0-0895ADFD3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0"/>
            <a:ext cx="8877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2C15ACFE-6689-4883-9196-D15A9358F8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42B65D1E-756D-4BC3-B834-70D18DFB09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pic>
        <p:nvPicPr>
          <p:cNvPr id="4098" name="Picture 2" descr="Image result for mise en scene low key light">
            <a:extLst>
              <a:ext uri="{FF2B5EF4-FFF2-40B4-BE49-F238E27FC236}">
                <a16:creationId xmlns:a16="http://schemas.microsoft.com/office/drawing/2014/main" id="{A731E459-EC5A-4D3D-A43E-8C8777BF43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4" y="879711"/>
            <a:ext cx="9058977" cy="509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70-FC1A-4ED4-A566-D4427CE2A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E3D62-745F-44F2-B274-87AADDC68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8213D387-5465-40ED-831F-EF2F3882D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5" y="843707"/>
            <a:ext cx="9199013" cy="5170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5058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8">
            <a:extLst>
              <a:ext uri="{FF2B5EF4-FFF2-40B4-BE49-F238E27FC236}">
                <a16:creationId xmlns:a16="http://schemas.microsoft.com/office/drawing/2014/main" id="{5A7B13D0-AEC2-475E-AFA2-D5BA468E51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TW" altLang="en-US">
              <a:ea typeface="新細明體" panose="02020500000000000000" pitchFamily="18" charset="-120"/>
            </a:endParaRPr>
          </a:p>
        </p:txBody>
      </p:sp>
      <p:pic>
        <p:nvPicPr>
          <p:cNvPr id="6146" name="Picture 2" descr="Image result for mise en scene chiaroscuro coraline">
            <a:extLst>
              <a:ext uri="{FF2B5EF4-FFF2-40B4-BE49-F238E27FC236}">
                <a16:creationId xmlns:a16="http://schemas.microsoft.com/office/drawing/2014/main" id="{5BCA86DF-A786-4248-8B92-64BF75031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2" y="908720"/>
            <a:ext cx="9155832" cy="515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BAB00242-EC7A-4385-935A-DA9B8CC016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 sz="4000">
                <a:solidFill>
                  <a:schemeClr val="bg1"/>
                </a:solidFill>
                <a:ea typeface="新細明體" panose="02020500000000000000" pitchFamily="18" charset="-120"/>
              </a:rPr>
              <a:t>The 5 Elements of Mise en Scene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6E01C8D0-10E2-44DD-ABA9-53EF8E0482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229600" cy="445293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Settings &amp; Props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altLang="zh-TW" sz="28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8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Costume, Hair &amp; Make Up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altLang="zh-TW" sz="28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8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Facial Expressions &amp; Body Language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altLang="zh-TW" sz="28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8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Lighting &amp; Colour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altLang="zh-TW" sz="28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eaLnBrk="1" hangingPunct="1">
              <a:lnSpc>
                <a:spcPct val="80000"/>
              </a:lnSpc>
            </a:pPr>
            <a:r>
              <a:rPr lang="en-GB" altLang="zh-TW" sz="2800">
                <a:solidFill>
                  <a:srgbClr val="FF7C80"/>
                </a:solidFill>
                <a:ea typeface="新細明體" panose="02020500000000000000" pitchFamily="18" charset="-120"/>
              </a:rPr>
              <a:t>Positioning of characters/objects within the frame</a:t>
            </a:r>
          </a:p>
        </p:txBody>
      </p:sp>
      <p:sp>
        <p:nvSpPr>
          <p:cNvPr id="9220" name="Text Box 4">
            <a:extLst>
              <a:ext uri="{FF2B5EF4-FFF2-40B4-BE49-F238E27FC236}">
                <a16:creationId xmlns:a16="http://schemas.microsoft.com/office/drawing/2014/main" id="{3A652A34-BF58-4D6C-887A-324F015B22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  <p:sp>
        <p:nvSpPr>
          <p:cNvPr id="12294" name="Rectangle 6">
            <a:extLst>
              <a:ext uri="{FF2B5EF4-FFF2-40B4-BE49-F238E27FC236}">
                <a16:creationId xmlns:a16="http://schemas.microsoft.com/office/drawing/2014/main" id="{6D01964F-4A10-4B58-A79C-75F7FD5EC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600" y="1268413"/>
            <a:ext cx="3240088" cy="2087562"/>
          </a:xfrm>
          <a:prstGeom prst="rect">
            <a:avLst/>
          </a:prstGeom>
          <a:solidFill>
            <a:schemeClr val="bg1"/>
          </a:solidFill>
          <a:ln w="476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en-GB" altLang="zh-TW" sz="2000" b="1">
                <a:solidFill>
                  <a:srgbClr val="FF0000"/>
                </a:solidFill>
                <a:ea typeface="新細明體" panose="02020500000000000000" pitchFamily="18" charset="-120"/>
              </a:rPr>
              <a:t>Each aspect of mise-en-scene has hidden meanings within a film and sends signals to the audience about how we are supposed to feel at a certain point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  <p:bldP spid="1229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8630A8D8-5551-4875-8E1C-F4C3AB8DC4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1. Settings &amp; Props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660FE56D-6DCA-4F08-9108-0295A85F40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229600" cy="4968875"/>
          </a:xfrm>
        </p:spPr>
        <p:txBody>
          <a:bodyPr/>
          <a:lstStyle/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>
                <a:solidFill>
                  <a:srgbClr val="FF7C80"/>
                </a:solidFill>
                <a:ea typeface="新細明體" panose="02020500000000000000" pitchFamily="18" charset="-120"/>
              </a:rPr>
              <a:t>Settings &amp; Locations play an important part in film-making and are not just ‘backgrounds’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4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Sets are either built from scratch or a great deal of time is spent to find a setting which already exists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400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>
                <a:solidFill>
                  <a:srgbClr val="FF7C80"/>
                </a:solidFill>
                <a:ea typeface="新細明體" panose="02020500000000000000" pitchFamily="18" charset="-120"/>
              </a:rPr>
              <a:t>Settings can manipulate an audience  by building certain expectations and then taking a different turn </a:t>
            </a:r>
          </a:p>
          <a:p>
            <a:pPr marL="533400" indent="-533400" eaLnBrk="1" hangingPunct="1">
              <a:lnSpc>
                <a:spcPct val="80000"/>
              </a:lnSpc>
            </a:pPr>
            <a:endParaRPr lang="en-GB" altLang="zh-TW" sz="240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TASK: What settings and props you would find in:</a:t>
            </a:r>
          </a:p>
          <a:p>
            <a:pPr marL="533400" indent="-533400" eaLnBrk="1" hangingPunct="1">
              <a:lnSpc>
                <a:spcPct val="80000"/>
              </a:lnSpc>
              <a:buFontTx/>
              <a:buAutoNum type="arabicPeriod"/>
            </a:pPr>
            <a:r>
              <a:rPr lang="en-GB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A Science Fiction Film</a:t>
            </a:r>
          </a:p>
          <a:p>
            <a:pPr marL="533400" indent="-533400" eaLnBrk="1" hangingPunct="1">
              <a:lnSpc>
                <a:spcPct val="80000"/>
              </a:lnSpc>
              <a:buFontTx/>
              <a:buAutoNum type="arabicPeriod"/>
            </a:pPr>
            <a:r>
              <a:rPr lang="en-GB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A Romantic Comedy</a:t>
            </a:r>
          </a:p>
          <a:p>
            <a:pPr marL="533400" indent="-533400" eaLnBrk="1" hangingPunct="1">
              <a:lnSpc>
                <a:spcPct val="80000"/>
              </a:lnSpc>
              <a:buFontTx/>
              <a:buAutoNum type="arabicPeriod"/>
            </a:pPr>
            <a:r>
              <a:rPr lang="en-GB" altLang="zh-TW" sz="2400">
                <a:solidFill>
                  <a:srgbClr val="FFFFFF"/>
                </a:solidFill>
                <a:ea typeface="新細明體" panose="02020500000000000000" pitchFamily="18" charset="-120"/>
              </a:rPr>
              <a:t>A Horror Film </a:t>
            </a:r>
          </a:p>
        </p:txBody>
      </p:sp>
      <p:sp>
        <p:nvSpPr>
          <p:cNvPr id="11268" name="Text Box 4">
            <a:extLst>
              <a:ext uri="{FF2B5EF4-FFF2-40B4-BE49-F238E27FC236}">
                <a16:creationId xmlns:a16="http://schemas.microsoft.com/office/drawing/2014/main" id="{0B66D524-1F93-4CB6-9209-701D90E1B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3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33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87272E0D-8F39-4E86-B105-6443E73C6A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TW">
                <a:solidFill>
                  <a:schemeClr val="bg1"/>
                </a:solidFill>
                <a:ea typeface="新細明體" panose="02020500000000000000" pitchFamily="18" charset="-120"/>
              </a:rPr>
              <a:t>2. Costume, Hair &amp; Make Up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250CFE6E-11FE-475C-ACBA-5C14255D64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536" y="1654504"/>
            <a:ext cx="8229600" cy="4798832"/>
          </a:xfrm>
        </p:spPr>
        <p:txBody>
          <a:bodyPr/>
          <a:lstStyle/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800" dirty="0">
                <a:solidFill>
                  <a:srgbClr val="FF7C80"/>
                </a:solidFill>
                <a:ea typeface="新細明體" panose="02020500000000000000" pitchFamily="18" charset="-120"/>
              </a:rPr>
              <a:t>Costume, Hair &amp; Make Up act as an instant indicator to us of a character’s personality, status &amp; job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800" dirty="0">
                <a:solidFill>
                  <a:srgbClr val="FFFFFF"/>
                </a:solidFill>
                <a:ea typeface="新細明體" panose="02020500000000000000" pitchFamily="18" charset="-120"/>
              </a:rPr>
              <a:t>It tells us immediately whether the film is set in the present and what society/or culture it will centre around,</a:t>
            </a:r>
          </a:p>
          <a:p>
            <a:pPr marL="533400" indent="-533400" eaLnBrk="1" hangingPunct="1">
              <a:lnSpc>
                <a:spcPct val="80000"/>
              </a:lnSpc>
            </a:pPr>
            <a:endParaRPr lang="en-GB" altLang="zh-TW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800" dirty="0">
                <a:solidFill>
                  <a:srgbClr val="FF7C80"/>
                </a:solidFill>
                <a:ea typeface="新細明體" panose="02020500000000000000" pitchFamily="18" charset="-120"/>
              </a:rPr>
              <a:t>Certain costumes can signify certain individuals (i.e. black cloak of a vampire, Spiderman’s suit).</a:t>
            </a:r>
          </a:p>
          <a:p>
            <a:pPr marL="533400" indent="-533400" eaLnBrk="1" hangingPunct="1">
              <a:lnSpc>
                <a:spcPct val="80000"/>
              </a:lnSpc>
            </a:pPr>
            <a:r>
              <a:rPr lang="en-GB" altLang="zh-TW" sz="2800" dirty="0">
                <a:solidFill>
                  <a:srgbClr val="FFFFFF"/>
                </a:solidFill>
                <a:ea typeface="新細明體" panose="02020500000000000000" pitchFamily="18" charset="-120"/>
              </a:rPr>
              <a:t>What do we understand about the characters in the following slides?</a:t>
            </a:r>
            <a:endParaRPr lang="en-GB" altLang="zh-TW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endParaRPr lang="en-GB" altLang="zh-TW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endParaRPr lang="en-GB" altLang="zh-TW" sz="2800" dirty="0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endParaRPr lang="en-GB" altLang="zh-TW" sz="2800" dirty="0">
              <a:solidFill>
                <a:srgbClr val="FFFFFF"/>
              </a:solidFill>
              <a:ea typeface="新細明體" panose="02020500000000000000" pitchFamily="18" charset="-120"/>
            </a:endParaRPr>
          </a:p>
          <a:p>
            <a:pPr marL="533400" indent="-533400" eaLnBrk="1" hangingPunct="1">
              <a:lnSpc>
                <a:spcPct val="80000"/>
              </a:lnSpc>
            </a:pPr>
            <a:endParaRPr lang="zh-TW" altLang="en-GB" sz="2800" dirty="0">
              <a:solidFill>
                <a:srgbClr val="FF7C80"/>
              </a:solidFill>
              <a:ea typeface="新細明體" panose="02020500000000000000" pitchFamily="18" charset="-120"/>
            </a:endParaRPr>
          </a:p>
        </p:txBody>
      </p:sp>
      <p:sp>
        <p:nvSpPr>
          <p:cNvPr id="13316" name="Text Box 4">
            <a:extLst>
              <a:ext uri="{FF2B5EF4-FFF2-40B4-BE49-F238E27FC236}">
                <a16:creationId xmlns:a16="http://schemas.microsoft.com/office/drawing/2014/main" id="{9D510BAF-2EBC-4586-BA26-0B032406A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1268413"/>
            <a:ext cx="2232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zh-TW" altLang="en-US" sz="1800">
              <a:ea typeface="新細明體" panose="02020500000000000000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66F59-08A8-4FCE-9562-620B66447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E2240-3202-4C70-BEB7-60098518D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170" name="Picture 2" descr="Image result for ever after">
            <a:extLst>
              <a:ext uri="{FF2B5EF4-FFF2-40B4-BE49-F238E27FC236}">
                <a16:creationId xmlns:a16="http://schemas.microsoft.com/office/drawing/2014/main" id="{A8B943D7-C9C5-4341-AA06-91B683930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04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B9F6-2113-4D34-AB21-898101AB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D95B6-95D4-4644-85D2-99B4E80B2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8194" name="Picture 2" descr="Image result for maleficent michelle">
            <a:extLst>
              <a:ext uri="{FF2B5EF4-FFF2-40B4-BE49-F238E27FC236}">
                <a16:creationId xmlns:a16="http://schemas.microsoft.com/office/drawing/2014/main" id="{87E6DA0B-01E0-4B67-B827-CB39CF190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0" y="404664"/>
            <a:ext cx="8295939" cy="5530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409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B9F6-2113-4D34-AB21-898101AB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D95B6-95D4-4644-85D2-99B4E80B2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69AC350-CE87-4777-80C2-F060E6D10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99" y="1052736"/>
            <a:ext cx="9186111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67216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C6844222301141A25756FBCFBF777C" ma:contentTypeVersion="9" ma:contentTypeDescription="Create a new document." ma:contentTypeScope="" ma:versionID="3b6ed236655c22bd26ae644b812c1281">
  <xsd:schema xmlns:xsd="http://www.w3.org/2001/XMLSchema" xmlns:xs="http://www.w3.org/2001/XMLSchema" xmlns:p="http://schemas.microsoft.com/office/2006/metadata/properties" xmlns:ns2="77ba4be3-fb6c-4cd3-a5e6-aa73d246ab9e" targetNamespace="http://schemas.microsoft.com/office/2006/metadata/properties" ma:root="true" ma:fieldsID="ad4d7de34996732101c7baaa83ed4ce6" ns2:_="">
    <xsd:import namespace="77ba4be3-fb6c-4cd3-a5e6-aa73d246ab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ba4be3-fb6c-4cd3-a5e6-aa73d246ab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B49AA2-E36C-47E4-A33B-DF39763FC2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F3D1C9-D7BB-41CB-8A7A-7CA6CE374CE4}"/>
</file>

<file path=customXml/itemProps3.xml><?xml version="1.0" encoding="utf-8"?>
<ds:datastoreItem xmlns:ds="http://schemas.openxmlformats.org/officeDocument/2006/customXml" ds:itemID="{24039DEF-4495-413E-8E30-D28304F571B0}">
  <ds:schemaRefs>
    <ds:schemaRef ds:uri="http://purl.org/dc/elements/1.1/"/>
    <ds:schemaRef ds:uri="http://purl.org/dc/terms/"/>
    <ds:schemaRef ds:uri="a104392f-492e-4dda-a8ce-1e4acd363474"/>
    <ds:schemaRef ds:uri="a92e8b30-90a7-4085-a5df-48dfbee11105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714</Words>
  <Application>Microsoft Office PowerPoint</Application>
  <PresentationFormat>On-screen Show (4:3)</PresentationFormat>
  <Paragraphs>136</Paragraphs>
  <Slides>33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Arial</vt:lpstr>
      <vt:lpstr>Default Design</vt:lpstr>
      <vt:lpstr>  </vt:lpstr>
      <vt:lpstr>Lesson Objectives</vt:lpstr>
      <vt:lpstr>Definition: Mise En Scene</vt:lpstr>
      <vt:lpstr>The 5 Elements of Mise en Scene</vt:lpstr>
      <vt:lpstr>1. Settings &amp; Props</vt:lpstr>
      <vt:lpstr>2. Costume, Hair &amp; Make Up</vt:lpstr>
      <vt:lpstr>PowerPoint Presentation</vt:lpstr>
      <vt:lpstr>PowerPoint Presentation</vt:lpstr>
      <vt:lpstr>PowerPoint Presentation</vt:lpstr>
      <vt:lpstr>PowerPoint Presentation</vt:lpstr>
      <vt:lpstr>3. Facial Expressions &amp; Body Language</vt:lpstr>
      <vt:lpstr>PowerPoint Presentation</vt:lpstr>
      <vt:lpstr>PowerPoint Presentation</vt:lpstr>
      <vt:lpstr>PowerPoint Presentation</vt:lpstr>
      <vt:lpstr>PowerPoint Presentation</vt:lpstr>
      <vt:lpstr>4. Positioning of Characters &amp; Objects within a frame</vt:lpstr>
      <vt:lpstr> </vt:lpstr>
      <vt:lpstr> </vt:lpstr>
      <vt:lpstr> </vt:lpstr>
      <vt:lpstr>PowerPoint Presentation</vt:lpstr>
      <vt:lpstr>Colour</vt:lpstr>
      <vt:lpstr>Analysing Mise en Scene</vt:lpstr>
      <vt:lpstr>5. Lighting &amp; Colour</vt:lpstr>
      <vt:lpstr>Types of Lighting</vt:lpstr>
      <vt:lpstr>Types of Lighting</vt:lpstr>
      <vt:lpstr>What types of lighting are used in the following images:</vt:lpstr>
      <vt:lpstr>TASK: For each image, answer the following questions: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Becky Ellis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 Film Studies  Unit FS1</dc:title>
  <dc:creator>Vanessa Tupp</dc:creator>
  <cp:lastModifiedBy>Vanessa Tupp</cp:lastModifiedBy>
  <cp:revision>8</cp:revision>
  <dcterms:modified xsi:type="dcterms:W3CDTF">2019-12-03T07:04:36Z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0x0101003CC6844222301141A25756FBCFBF777C</vt:lpwstr>
  </property>
</Properties>
</file>